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40" r:id="rId3"/>
    <p:sldId id="302" r:id="rId4"/>
    <p:sldId id="311" r:id="rId5"/>
    <p:sldId id="313" r:id="rId6"/>
    <p:sldId id="312" r:id="rId7"/>
    <p:sldId id="310" r:id="rId8"/>
    <p:sldId id="303" r:id="rId9"/>
    <p:sldId id="316" r:id="rId10"/>
    <p:sldId id="304" r:id="rId11"/>
    <p:sldId id="305" r:id="rId12"/>
    <p:sldId id="314" r:id="rId13"/>
    <p:sldId id="335" r:id="rId14"/>
    <p:sldId id="341" r:id="rId15"/>
    <p:sldId id="350" r:id="rId16"/>
    <p:sldId id="351" r:id="rId17"/>
    <p:sldId id="322" r:id="rId18"/>
    <p:sldId id="306" r:id="rId19"/>
    <p:sldId id="338" r:id="rId20"/>
    <p:sldId id="339" r:id="rId21"/>
    <p:sldId id="344" r:id="rId22"/>
    <p:sldId id="318" r:id="rId23"/>
    <p:sldId id="345" r:id="rId24"/>
    <p:sldId id="319" r:id="rId25"/>
    <p:sldId id="320" r:id="rId26"/>
    <p:sldId id="342" r:id="rId27"/>
    <p:sldId id="323" r:id="rId28"/>
    <p:sldId id="321" r:id="rId29"/>
    <p:sldId id="346" r:id="rId30"/>
    <p:sldId id="307" r:id="rId31"/>
    <p:sldId id="343" r:id="rId32"/>
    <p:sldId id="325" r:id="rId33"/>
    <p:sldId id="324" r:id="rId34"/>
    <p:sldId id="347" r:id="rId35"/>
    <p:sldId id="317" r:id="rId36"/>
    <p:sldId id="327" r:id="rId37"/>
    <p:sldId id="328" r:id="rId38"/>
    <p:sldId id="332" r:id="rId39"/>
    <p:sldId id="333" r:id="rId40"/>
    <p:sldId id="334" r:id="rId41"/>
    <p:sldId id="336" r:id="rId42"/>
    <p:sldId id="337" r:id="rId43"/>
    <p:sldId id="348" r:id="rId44"/>
    <p:sldId id="349" r:id="rId45"/>
    <p:sldId id="352" r:id="rId46"/>
    <p:sldId id="331" r:id="rId47"/>
    <p:sldId id="315" r:id="rId48"/>
    <p:sldId id="329" r:id="rId4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86575" autoAdjust="0"/>
  </p:normalViewPr>
  <p:slideViewPr>
    <p:cSldViewPr>
      <p:cViewPr varScale="1">
        <p:scale>
          <a:sx n="111" d="100"/>
          <a:sy n="111" d="100"/>
        </p:scale>
        <p:origin x="210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4.3 Bill network addresses possible, less than # of people on earth!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dev@m1e18hbc:~/</a:t>
            </a:r>
            <a:r>
              <a:rPr lang="en-US" dirty="0" err="1"/>
              <a:t>proj</a:t>
            </a:r>
            <a:r>
              <a:rPr lang="en-US" dirty="0"/>
              <a:t>$ docker run -d -p 6777:6777 </a:t>
            </a:r>
            <a:r>
              <a:rPr lang="en-US" dirty="0" err="1"/>
              <a:t>henrikbaerbak</a:t>
            </a:r>
            <a:r>
              <a:rPr lang="en-US" dirty="0"/>
              <a:t>/quote:msdo_1_0_1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.d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imhotep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Networking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636715"/>
            <a:ext cx="3924300" cy="145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IPv4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Defines the terminology that we use and it pops up even at the software level</a:t>
            </a:r>
          </a:p>
          <a:p>
            <a:r>
              <a:rPr lang="en-US" i="1" noProof="0" dirty="0"/>
              <a:t>Every</a:t>
            </a:r>
            <a:r>
              <a:rPr lang="en-US" noProof="0" dirty="0"/>
              <a:t> computer on the network has an </a:t>
            </a:r>
            <a:r>
              <a:rPr lang="en-US" i="1" noProof="0" dirty="0"/>
              <a:t>address</a:t>
            </a:r>
            <a:endParaRPr lang="en-US" noProof="0" dirty="0"/>
          </a:p>
          <a:p>
            <a:pPr lvl="1"/>
            <a:r>
              <a:rPr lang="en-US" noProof="0" dirty="0"/>
              <a:t>Type ‘ifconfig’/’ipconfig’ to find yours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Some ranges are reserved</a:t>
            </a:r>
          </a:p>
          <a:p>
            <a:pPr lvl="1"/>
            <a:r>
              <a:rPr lang="en-US" noProof="0" dirty="0"/>
              <a:t>10.*.*.*, 	172.16.*.*., 	192.168.*.*	are private networks</a:t>
            </a:r>
          </a:p>
          <a:p>
            <a:pPr lvl="1"/>
            <a:r>
              <a:rPr lang="en-US" noProof="0" dirty="0"/>
              <a:t>127.0.0.1		is </a:t>
            </a:r>
            <a:r>
              <a:rPr lang="en-US" i="1" noProof="0" dirty="0"/>
              <a:t>localhost</a:t>
            </a:r>
            <a:r>
              <a:rPr lang="en-US" noProof="0" dirty="0"/>
              <a:t> = myself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https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7900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044950" y="3771900"/>
            <a:ext cx="1898650" cy="3238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given an IP (like </a:t>
            </a:r>
            <a:r>
              <a:rPr lang="en-US" dirty="0"/>
              <a:t>91.221.196.224) </a:t>
            </a:r>
            <a:r>
              <a:rPr lang="en-US" noProof="0" dirty="0"/>
              <a:t>you uniquely identify a computer</a:t>
            </a:r>
          </a:p>
          <a:p>
            <a:r>
              <a:rPr lang="en-US" noProof="0" dirty="0"/>
              <a:t>The OS of that computer expose 64K </a:t>
            </a:r>
            <a:r>
              <a:rPr lang="en-US" b="1" noProof="0" dirty="0"/>
              <a:t>ports</a:t>
            </a:r>
          </a:p>
          <a:p>
            <a:pPr lvl="1"/>
            <a:r>
              <a:rPr lang="en-US" noProof="0" dirty="0"/>
              <a:t>Also predefined port numbers</a:t>
            </a:r>
          </a:p>
          <a:p>
            <a:pPr lvl="2"/>
            <a:r>
              <a:rPr lang="en-US" noProof="0" dirty="0"/>
              <a:t>7: echo (‘ping’)</a:t>
            </a:r>
          </a:p>
          <a:p>
            <a:pPr lvl="2"/>
            <a:r>
              <a:rPr lang="en-US" noProof="0" dirty="0"/>
              <a:t>20: ftp</a:t>
            </a:r>
          </a:p>
          <a:p>
            <a:pPr lvl="2"/>
            <a:r>
              <a:rPr lang="en-US" noProof="0" dirty="0"/>
              <a:t>22: </a:t>
            </a:r>
            <a:r>
              <a:rPr lang="en-US" noProof="0" dirty="0" err="1"/>
              <a:t>ssh</a:t>
            </a:r>
            <a:endParaRPr lang="en-US" noProof="0" dirty="0"/>
          </a:p>
          <a:p>
            <a:pPr lvl="2"/>
            <a:r>
              <a:rPr lang="en-US" b="1" noProof="0" dirty="0"/>
              <a:t>80: HTTP</a:t>
            </a:r>
          </a:p>
          <a:p>
            <a:pPr lvl="2"/>
            <a:r>
              <a:rPr lang="en-US" b="1" dirty="0"/>
              <a:t>443: HTTPS</a:t>
            </a:r>
            <a:endParaRPr lang="en-US" b="1" noProof="0" dirty="0"/>
          </a:p>
          <a:p>
            <a:r>
              <a:rPr lang="en-US" noProof="0" dirty="0"/>
              <a:t>Thus	</a:t>
            </a:r>
          </a:p>
          <a:p>
            <a:pPr lvl="1"/>
            <a:r>
              <a:rPr lang="en-US" dirty="0"/>
              <a:t>91.221.196.224</a:t>
            </a:r>
            <a:r>
              <a:rPr lang="en-US" b="1" noProof="0" dirty="0"/>
              <a:t>:80</a:t>
            </a:r>
            <a:r>
              <a:rPr lang="en-US" noProof="0" dirty="0"/>
              <a:t>	is the HTTP port of a specific computer</a:t>
            </a:r>
          </a:p>
          <a:p>
            <a:pPr lvl="2"/>
            <a:r>
              <a:rPr lang="en-US" dirty="0"/>
              <a:t>If port 80 is active it is probably a web server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2628900"/>
            <a:ext cx="3048000" cy="1143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Think: port = </a:t>
            </a:r>
            <a:r>
              <a:rPr lang="en-US" dirty="0" err="1"/>
              <a:t>dueslag</a:t>
            </a:r>
            <a:r>
              <a:rPr lang="en-US" dirty="0"/>
              <a:t>/“</a:t>
            </a:r>
            <a:r>
              <a:rPr lang="en-US" dirty="0" err="1"/>
              <a:t>postkasse</a:t>
            </a:r>
            <a:r>
              <a:rPr lang="en-US" dirty="0"/>
              <a:t>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5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F32-9713-4D96-8778-B579BF58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8725-A88B-4C7A-A218-2352519B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 Linux, all ports below 1024 are reserved for ‘</a:t>
            </a:r>
            <a:r>
              <a:rPr lang="da-DK" dirty="0" err="1"/>
              <a:t>root</a:t>
            </a:r>
            <a:r>
              <a:rPr lang="da-DK" dirty="0"/>
              <a:t>’</a:t>
            </a:r>
          </a:p>
          <a:p>
            <a:pPr lvl="1"/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i="1" dirty="0"/>
              <a:t>superuser</a:t>
            </a:r>
            <a:r>
              <a:rPr lang="da-DK" dirty="0"/>
              <a:t> (administrator)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…</a:t>
            </a:r>
          </a:p>
          <a:p>
            <a:r>
              <a:rPr lang="da-DK" dirty="0"/>
              <a:t>Above that, it is ‘free game’ to assign/use a port, but you may interfere with other programs that have picked one...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CDBC-B728-45F4-9891-1F2892B6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3A7E-691F-40FB-8D90-F5C21A32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039D1-8FD5-4354-9873-5528B21E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E4A9A-C4CE-4D2F-92BD-1AC59BCC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171825"/>
            <a:ext cx="911542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D73A5-41ED-43F3-A642-79D4D515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" y="3752850"/>
            <a:ext cx="9001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5410-234D-408E-BDFF-2FCAD60E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5D06-7DCB-4370-87A7-BE1D4E13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So, for node A and node B to communicate some data</a:t>
            </a:r>
          </a:p>
          <a:p>
            <a:pPr lvl="1"/>
            <a:r>
              <a:rPr lang="da-DK" dirty="0"/>
              <a:t>Say, a request for a web page, and the server reply</a:t>
            </a:r>
          </a:p>
          <a:p>
            <a:r>
              <a:rPr lang="da-DK" dirty="0"/>
              <a:t>A creates a request </a:t>
            </a:r>
          </a:p>
          <a:p>
            <a:pPr lvl="1"/>
            <a:r>
              <a:rPr lang="da-DK" dirty="0"/>
              <a:t>N datagrams (the data segmented into packet size)</a:t>
            </a:r>
          </a:p>
          <a:p>
            <a:pPr lvl="1"/>
            <a:r>
              <a:rPr lang="da-DK" dirty="0"/>
              <a:t>Each datagram contains</a:t>
            </a:r>
          </a:p>
          <a:p>
            <a:pPr lvl="2"/>
            <a:r>
              <a:rPr lang="da-DK" dirty="0"/>
              <a:t>Part # i  (”</a:t>
            </a:r>
            <a:r>
              <a:rPr lang="da-DK" dirty="0" err="1"/>
              <a:t>packet</a:t>
            </a:r>
            <a:r>
              <a:rPr lang="da-DK" dirty="0"/>
              <a:t> i”) of the full data</a:t>
            </a:r>
          </a:p>
          <a:p>
            <a:pPr lvl="2"/>
            <a:r>
              <a:rPr lang="da-DK" dirty="0"/>
              <a:t>Destination IP address		Who is to </a:t>
            </a:r>
            <a:r>
              <a:rPr lang="da-DK" dirty="0" err="1"/>
              <a:t>receive</a:t>
            </a:r>
            <a:r>
              <a:rPr lang="da-DK" dirty="0"/>
              <a:t>?</a:t>
            </a:r>
          </a:p>
          <a:p>
            <a:pPr lvl="2"/>
            <a:r>
              <a:rPr lang="da-DK" dirty="0"/>
              <a:t>Source IP address		Who should have the </a:t>
            </a:r>
            <a:r>
              <a:rPr lang="da-DK" dirty="0" err="1"/>
              <a:t>reply</a:t>
            </a:r>
            <a:r>
              <a:rPr lang="da-DK" dirty="0"/>
              <a:t>?</a:t>
            </a:r>
          </a:p>
          <a:p>
            <a:r>
              <a:rPr lang="da-DK" dirty="0"/>
              <a:t>B creates a reply</a:t>
            </a:r>
          </a:p>
          <a:p>
            <a:pPr lvl="2"/>
            <a:r>
              <a:rPr lang="da-DK" dirty="0"/>
              <a:t>Of course the same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CDCAC-F2BE-4124-8ACC-0161E194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474-17FC-4758-85C8-4832FBA8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767B-B957-4326-9458-CABCD7BE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1" y="2638244"/>
            <a:ext cx="5398793" cy="2200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28845-4B12-4E80-93D9-9DC1C10F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3052-2467-4B92-86BE-CEB7A72C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7 is reserved for ‘ping’</a:t>
            </a:r>
          </a:p>
          <a:p>
            <a:pPr lvl="1"/>
            <a:r>
              <a:rPr lang="en-US" dirty="0"/>
              <a:t>A classic availability pattern: ‘ping/echo’</a:t>
            </a:r>
          </a:p>
          <a:p>
            <a:pPr lvl="2"/>
            <a:r>
              <a:rPr lang="en-US" dirty="0"/>
              <a:t>Verify that a given machine is currently turned on</a:t>
            </a:r>
          </a:p>
          <a:p>
            <a:r>
              <a:rPr lang="en-US" dirty="0"/>
              <a:t>I have a computer running ‘www.baerbak.com’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62E9-E291-406E-AB3F-C56144C2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71AC-EFB4-4566-97F4-3DD2BA36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6CF7-A50E-4E2E-86FD-0C1D7DA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E7D870-09BC-4CE8-9F6F-FAEC33A9B6A4}"/>
              </a:ext>
            </a:extLst>
          </p:cNvPr>
          <p:cNvSpPr/>
          <p:nvPr/>
        </p:nvSpPr>
        <p:spPr>
          <a:xfrm>
            <a:off x="1143000" y="2476500"/>
            <a:ext cx="25908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CF941-881D-4198-BCFB-59C25636DBDE}"/>
              </a:ext>
            </a:extLst>
          </p:cNvPr>
          <p:cNvSpPr/>
          <p:nvPr/>
        </p:nvSpPr>
        <p:spPr>
          <a:xfrm>
            <a:off x="6063343" y="3025870"/>
            <a:ext cx="2590800" cy="11270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send datagram on port 7 and print round trip time</a:t>
            </a:r>
          </a:p>
        </p:txBody>
      </p:sp>
    </p:spTree>
    <p:extLst>
      <p:ext uri="{BB962C8B-B14F-4D97-AF65-F5344CB8AC3E}">
        <p14:creationId xmlns:p14="http://schemas.microsoft.com/office/powerpoint/2010/main" val="9519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AC4-A02D-8F55-496D-3C59CEFA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Uhum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AB53-251E-512F-D325-E5F18EF0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 how did your machine get that IP address?</a:t>
            </a:r>
          </a:p>
          <a:p>
            <a:r>
              <a:rPr lang="en-US" dirty="0"/>
              <a:t>Either </a:t>
            </a:r>
            <a:r>
              <a:rPr lang="en-US" i="1" dirty="0"/>
              <a:t>static IP			</a:t>
            </a:r>
            <a:r>
              <a:rPr lang="en-US" dirty="0"/>
              <a:t>(never used except…)</a:t>
            </a:r>
          </a:p>
          <a:p>
            <a:pPr lvl="1"/>
            <a:r>
              <a:rPr lang="en-US" dirty="0"/>
              <a:t>You assign an IP directly on the machine!</a:t>
            </a:r>
          </a:p>
          <a:p>
            <a:pPr lvl="2"/>
            <a:r>
              <a:rPr lang="en-US" dirty="0"/>
              <a:t>(and hope no other on the network </a:t>
            </a:r>
            <a:r>
              <a:rPr lang="en-US" i="1" dirty="0"/>
              <a:t>has</a:t>
            </a:r>
            <a:br>
              <a:rPr lang="en-US" i="1" dirty="0"/>
            </a:br>
            <a:r>
              <a:rPr lang="en-US" i="1" dirty="0"/>
              <a:t>the same address!)</a:t>
            </a:r>
          </a:p>
          <a:p>
            <a:r>
              <a:rPr lang="en-US" dirty="0"/>
              <a:t>Or </a:t>
            </a:r>
            <a:r>
              <a:rPr lang="en-US" i="1" dirty="0"/>
              <a:t>dynamic IP </a:t>
            </a:r>
          </a:p>
          <a:p>
            <a:pPr lvl="1"/>
            <a:r>
              <a:rPr lang="en-US" dirty="0"/>
              <a:t>DHCP – dynamic host configuration</a:t>
            </a:r>
            <a:br>
              <a:rPr lang="en-US" dirty="0"/>
            </a:br>
            <a:r>
              <a:rPr lang="en-US" dirty="0"/>
              <a:t>protocol</a:t>
            </a:r>
          </a:p>
          <a:p>
            <a:pPr lvl="2"/>
            <a:r>
              <a:rPr lang="en-US" dirty="0"/>
              <a:t>Broadcast a “help – I need an address”</a:t>
            </a:r>
          </a:p>
          <a:p>
            <a:pPr lvl="2"/>
            <a:r>
              <a:rPr lang="en-US" dirty="0"/>
              <a:t>DHCP server will assign one and give it</a:t>
            </a:r>
          </a:p>
          <a:p>
            <a:pPr lvl="3"/>
            <a:r>
              <a:rPr lang="en-US" dirty="0"/>
              <a:t>Usually your router at home</a:t>
            </a:r>
          </a:p>
          <a:p>
            <a:pPr lvl="3"/>
            <a:r>
              <a:rPr lang="en-US" dirty="0"/>
              <a:t>At CS it is a dedicated server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E401-1E68-D47E-1062-EAE24682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FDE0-F053-18DB-A48C-2E1829E8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6F08E-1697-1ED1-4903-2E38D1A4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3D29B-212D-EB97-CFA6-8EFD2310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02" y="1833563"/>
            <a:ext cx="2581327" cy="29289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B671DF-9242-A0C7-3DEB-37D0503B4FCE}"/>
              </a:ext>
            </a:extLst>
          </p:cNvPr>
          <p:cNvSpPr/>
          <p:nvPr/>
        </p:nvSpPr>
        <p:spPr>
          <a:xfrm>
            <a:off x="6283780" y="2781300"/>
            <a:ext cx="23622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8699-2F03-1EB1-F1C8-87C9928A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76A7-CBC1-71D5-AE29-380722E9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my Windows machine</a:t>
            </a:r>
          </a:p>
          <a:p>
            <a:pPr lvl="1"/>
            <a:r>
              <a:rPr lang="en-US" dirty="0"/>
              <a:t>ipconfig /all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46E4-60ED-D3C9-0F4C-2C8B9EF7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20D7-3F85-9B32-6045-B8FDB7D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AABB-1822-91C4-7461-D215D710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FBBC70-5B62-C426-A513-BE12EC17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415292"/>
            <a:ext cx="4714875" cy="211629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23C33D-862E-7892-DC9E-EF3C148493F3}"/>
              </a:ext>
            </a:extLst>
          </p:cNvPr>
          <p:cNvSpPr/>
          <p:nvPr/>
        </p:nvSpPr>
        <p:spPr>
          <a:xfrm>
            <a:off x="2544536" y="2810963"/>
            <a:ext cx="4191000" cy="2693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A6937C-1418-7743-E250-B47C870FA7A2}"/>
              </a:ext>
            </a:extLst>
          </p:cNvPr>
          <p:cNvSpPr/>
          <p:nvPr/>
        </p:nvSpPr>
        <p:spPr>
          <a:xfrm>
            <a:off x="476250" y="3436486"/>
            <a:ext cx="35814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is the IP of my router…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41A64-8184-6FF5-5CC7-6FD7178C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639170"/>
            <a:ext cx="5258670" cy="20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B6F3-A87C-48C1-8ED8-D1C02A79B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Domain Name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2DEE1-9BE3-4D3F-91BF-9C35A84B3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 addresses are a bit hard to remember, right?</a:t>
            </a:r>
          </a:p>
        </p:txBody>
      </p:sp>
    </p:spTree>
    <p:extLst>
      <p:ext uri="{BB962C8B-B14F-4D97-AF65-F5344CB8AC3E}">
        <p14:creationId xmlns:p14="http://schemas.microsoft.com/office/powerpoint/2010/main" val="22443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Who can remember 87.238.248.136 ???</a:t>
            </a:r>
          </a:p>
          <a:p>
            <a:endParaRPr lang="en-US" noProof="0" dirty="0"/>
          </a:p>
          <a:p>
            <a:r>
              <a:rPr lang="en-US" noProof="0" dirty="0"/>
              <a:t>DNS (Domain Name System) are </a:t>
            </a:r>
            <a:r>
              <a:rPr lang="en-US" i="1" noProof="0" dirty="0"/>
              <a:t>Name Services</a:t>
            </a:r>
          </a:p>
          <a:p>
            <a:pPr lvl="1"/>
            <a:r>
              <a:rPr lang="en-US" noProof="0" dirty="0"/>
              <a:t>Computers that translate names into IP addresses</a:t>
            </a:r>
          </a:p>
          <a:p>
            <a:pPr lvl="1"/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FDDA6-CAE8-4B9C-9451-1AEDBAFE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61" y="3298825"/>
            <a:ext cx="4610100" cy="1971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5F5D0C-5168-4DC6-832B-F95D12002BFB}"/>
              </a:ext>
            </a:extLst>
          </p:cNvPr>
          <p:cNvSpPr/>
          <p:nvPr/>
        </p:nvSpPr>
        <p:spPr>
          <a:xfrm>
            <a:off x="4953000" y="3238500"/>
            <a:ext cx="1752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2C944-68DE-4715-A174-14331CF307F5}"/>
              </a:ext>
            </a:extLst>
          </p:cNvPr>
          <p:cNvSpPr/>
          <p:nvPr/>
        </p:nvSpPr>
        <p:spPr>
          <a:xfrm>
            <a:off x="5929313" y="3569759"/>
            <a:ext cx="1309687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AB0C02-D705-45F7-AF84-FCBDFABE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01925"/>
            <a:ext cx="3152775" cy="409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E628F3-9D9A-4F39-A820-B43ACCF0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81349"/>
            <a:ext cx="3585390" cy="21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909-CE02-48A4-8CCA-A1D7A551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2B4E-79F9-4AED-846C-7079B454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computer has its own name</a:t>
            </a:r>
            <a:endParaRPr lang="da-DK" i="1" dirty="0"/>
          </a:p>
          <a:p>
            <a:pPr lvl="1"/>
            <a:r>
              <a:rPr lang="da-DK" i="1" dirty="0"/>
              <a:t>Normally you give it a name when installing</a:t>
            </a:r>
            <a:endParaRPr lang="da-DK" dirty="0"/>
          </a:p>
          <a:p>
            <a:r>
              <a:rPr lang="da-DK" dirty="0"/>
              <a:t>On Linux you may change it by editing a few files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Localhost</a:t>
            </a:r>
            <a:r>
              <a:rPr lang="da-DK" dirty="0"/>
              <a:t> is 127.0.0.1 which is the IP address of the computer </a:t>
            </a:r>
            <a:r>
              <a:rPr lang="da-DK" dirty="0" err="1"/>
              <a:t>itself</a:t>
            </a:r>
            <a:r>
              <a:rPr lang="da-DK" dirty="0"/>
              <a:t>! The </a:t>
            </a:r>
            <a:r>
              <a:rPr lang="da-DK" dirty="0" err="1"/>
              <a:t>name</a:t>
            </a:r>
            <a:r>
              <a:rPr lang="da-DK" dirty="0"/>
              <a:t> of it is ‘</a:t>
            </a:r>
            <a:r>
              <a:rPr lang="da-DK" dirty="0" err="1"/>
              <a:t>localhost</a:t>
            </a:r>
            <a:r>
              <a:rPr lang="da-DK" dirty="0"/>
              <a:t>’</a:t>
            </a:r>
            <a:endParaRPr lang="da-DK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67-F62F-4931-89BF-48E8117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EE4C-61AE-4B51-8486-C2108E5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24B9-F0B4-493A-B58C-A17290EE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F99DC-6282-4FCF-A6D7-722EE27B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3156AD-AFC2-450E-AA4E-D965D718B0F2}"/>
              </a:ext>
            </a:extLst>
          </p:cNvPr>
          <p:cNvSpPr/>
          <p:nvPr/>
        </p:nvSpPr>
        <p:spPr>
          <a:xfrm>
            <a:off x="6981372" y="2218872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8BDAC-4DC0-4267-ABE4-5D19AB6257E1}"/>
              </a:ext>
            </a:extLst>
          </p:cNvPr>
          <p:cNvSpPr/>
          <p:nvPr/>
        </p:nvSpPr>
        <p:spPr>
          <a:xfrm>
            <a:off x="6705600" y="2552700"/>
            <a:ext cx="1852612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6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AA8D-924D-45D6-A85E-97FA0E29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1FC-B656-4A69-ABAA-0777C3D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Networking - not a curriculum issue in SWEA…</a:t>
            </a:r>
          </a:p>
          <a:p>
            <a:pPr lvl="1"/>
            <a:r>
              <a:rPr lang="en-US" dirty="0"/>
              <a:t>… it is next semester in another course</a:t>
            </a:r>
            <a:endParaRPr lang="da-DK" dirty="0"/>
          </a:p>
          <a:p>
            <a:endParaRPr lang="da-DK" dirty="0"/>
          </a:p>
          <a:p>
            <a:r>
              <a:rPr lang="da-DK" dirty="0"/>
              <a:t>But…</a:t>
            </a:r>
          </a:p>
          <a:p>
            <a:endParaRPr lang="da-DK" dirty="0"/>
          </a:p>
          <a:p>
            <a:pPr lvl="1"/>
            <a:r>
              <a:rPr lang="da-DK" dirty="0"/>
              <a:t>You see it everywhere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And you need some ‘Network for dummies’ for our Broker…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08A3-072A-43ED-AAEA-03FECF0D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13278-ACBE-4CE7-B3F0-7DAD22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0EB98-9464-473B-A104-FE5C3ACB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4CD8-E579-4344-9DDE-4E5AD2D5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Your</a:t>
            </a:r>
            <a:r>
              <a:rPr lang="da-DK" dirty="0"/>
              <a:t> Own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369B-43D1-4CA6-BF33-2C0A3610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can actually maintain your own DNS by editing the </a:t>
            </a:r>
            <a:r>
              <a:rPr lang="da-DK" i="1" dirty="0"/>
              <a:t>hosts</a:t>
            </a:r>
            <a:r>
              <a:rPr lang="da-DK" dirty="0"/>
              <a:t> file on Linux</a:t>
            </a:r>
          </a:p>
          <a:p>
            <a:pPr lvl="1"/>
            <a:r>
              <a:rPr lang="en-US" dirty="0"/>
              <a:t>Do not </a:t>
            </a:r>
            <a:r>
              <a:rPr lang="en-US" dirty="0">
                <a:sym typeface="Wingdings" panose="05000000000000000000" pitchFamily="2" charset="2"/>
              </a:rPr>
              <a:t> - </a:t>
            </a:r>
            <a:r>
              <a:rPr lang="en-US" i="1" dirty="0">
                <a:sym typeface="Wingdings" panose="05000000000000000000" pitchFamily="2" charset="2"/>
              </a:rPr>
              <a:t>it only works on my machine!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DED2-4851-4C42-A7A7-86D1A258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1737-90D2-4E49-A54A-18B6E0C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CF11-24C4-4B9A-ACF7-049E3451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570EC-893F-45DC-BEE0-2ABA89D8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247900"/>
            <a:ext cx="5686425" cy="22002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984268-37B4-4C36-B736-17138D9B7921}"/>
              </a:ext>
            </a:extLst>
          </p:cNvPr>
          <p:cNvCxnSpPr/>
          <p:nvPr/>
        </p:nvCxnSpPr>
        <p:spPr>
          <a:xfrm>
            <a:off x="1066800" y="2476500"/>
            <a:ext cx="2286000" cy="685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2E88-399C-4306-AAA7-E87DC2DB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D597-2FC4-4022-94F5-6BA97EFB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my home I have a </a:t>
            </a:r>
            <a:r>
              <a:rPr lang="en-US" b="1" dirty="0" err="1"/>
              <a:t>WiFi</a:t>
            </a:r>
            <a:r>
              <a:rPr lang="en-US" b="1" dirty="0"/>
              <a:t> Router, </a:t>
            </a:r>
            <a:r>
              <a:rPr lang="en-US" dirty="0"/>
              <a:t>supplied by my internet provider. It create a </a:t>
            </a:r>
            <a:r>
              <a:rPr lang="en-US" i="1" dirty="0"/>
              <a:t>local network with local names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dirty="0"/>
              <a:t>Of course, only computers on </a:t>
            </a:r>
            <a:r>
              <a:rPr lang="en-US" i="1" dirty="0"/>
              <a:t>this</a:t>
            </a:r>
            <a:r>
              <a:rPr lang="en-US" dirty="0"/>
              <a:t> network can access each other by their names</a:t>
            </a:r>
          </a:p>
          <a:p>
            <a:pPr lvl="1"/>
            <a:r>
              <a:rPr lang="en-US" dirty="0"/>
              <a:t>Not visible on the ‘full internet’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0918-DD6B-4B11-9F60-C61CAA40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6F41-D355-4086-AC86-6614194E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14B1-5DE8-4C74-A693-AF0C7E47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420BF8-4F03-4AB1-B27A-460192D4F6EB}"/>
              </a:ext>
            </a:extLst>
          </p:cNvPr>
          <p:cNvCxnSpPr/>
          <p:nvPr/>
        </p:nvCxnSpPr>
        <p:spPr>
          <a:xfrm flipH="1">
            <a:off x="6705600" y="1790700"/>
            <a:ext cx="1466850" cy="23336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8E89775-356E-DF9A-04C0-DE7F4118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7569"/>
            <a:ext cx="66294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18801-DA1F-115A-4B6D-AB00C498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596"/>
          <a:stretch/>
        </p:blipFill>
        <p:spPr>
          <a:xfrm>
            <a:off x="838200" y="2665526"/>
            <a:ext cx="4714875" cy="4953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9D2D1D-F4A9-FEFA-A1CD-C6E508CF661F}"/>
              </a:ext>
            </a:extLst>
          </p:cNvPr>
          <p:cNvSpPr/>
          <p:nvPr/>
        </p:nvSpPr>
        <p:spPr>
          <a:xfrm>
            <a:off x="609600" y="2171700"/>
            <a:ext cx="9144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36B990-23B5-E9C8-A2A2-F3D05B62EA10}"/>
              </a:ext>
            </a:extLst>
          </p:cNvPr>
          <p:cNvSpPr/>
          <p:nvPr/>
        </p:nvSpPr>
        <p:spPr>
          <a:xfrm>
            <a:off x="838200" y="2857500"/>
            <a:ext cx="2590800" cy="228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F62EDB-2B82-347D-8DC6-DB956D2D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99619"/>
            <a:ext cx="5534025" cy="54292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95C72C-E463-AA54-90D2-E7274D88631F}"/>
              </a:ext>
            </a:extLst>
          </p:cNvPr>
          <p:cNvSpPr/>
          <p:nvPr/>
        </p:nvSpPr>
        <p:spPr>
          <a:xfrm>
            <a:off x="4572000" y="3187285"/>
            <a:ext cx="2133600" cy="43221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E693-2DD3-4850-BFD3-7B6F495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Global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8F0-98D3-40DA-A917-066E75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I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expose</a:t>
            </a:r>
            <a:r>
              <a:rPr lang="da-DK" dirty="0"/>
              <a:t> a node on the </a:t>
            </a:r>
            <a:r>
              <a:rPr lang="da-DK" dirty="0" err="1"/>
              <a:t>full</a:t>
            </a:r>
            <a:r>
              <a:rPr lang="da-DK" dirty="0"/>
              <a:t> internet?</a:t>
            </a:r>
          </a:p>
          <a:p>
            <a:r>
              <a:rPr lang="da-DK" dirty="0"/>
              <a:t>So – how do I get a </a:t>
            </a:r>
            <a:r>
              <a:rPr lang="da-DK" b="1" dirty="0"/>
              <a:t>global domain name</a:t>
            </a:r>
            <a:r>
              <a:rPr lang="da-DK" dirty="0"/>
              <a:t>?</a:t>
            </a:r>
          </a:p>
          <a:p>
            <a:r>
              <a:rPr lang="da-DK" dirty="0"/>
              <a:t>For ‘.dk’ domains </a:t>
            </a:r>
            <a:r>
              <a:rPr lang="da-DK" b="1" dirty="0"/>
              <a:t>DK-Hostmaster</a:t>
            </a:r>
            <a:r>
              <a:rPr lang="da-DK" dirty="0"/>
              <a:t> keeps track of all Danish domains </a:t>
            </a:r>
          </a:p>
          <a:p>
            <a:endParaRPr lang="en-US" dirty="0"/>
          </a:p>
          <a:p>
            <a:r>
              <a:rPr lang="en-US" dirty="0"/>
              <a:t>It costs money</a:t>
            </a:r>
          </a:p>
          <a:p>
            <a:pPr lvl="1"/>
            <a:r>
              <a:rPr lang="en-US" dirty="0"/>
              <a:t>~50 </a:t>
            </a:r>
            <a:r>
              <a:rPr lang="en-US" dirty="0" err="1"/>
              <a:t>Dkr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 year</a:t>
            </a:r>
          </a:p>
          <a:p>
            <a:pPr lvl="2"/>
            <a:r>
              <a:rPr lang="en-US" dirty="0"/>
              <a:t>I own </a:t>
            </a:r>
            <a:r>
              <a:rPr lang="en-US" b="1" dirty="0"/>
              <a:t>littleworldk.dk </a:t>
            </a:r>
            <a:r>
              <a:rPr lang="en-US" dirty="0"/>
              <a:t>and</a:t>
            </a:r>
            <a:br>
              <a:rPr lang="en-US" dirty="0"/>
            </a:br>
            <a:r>
              <a:rPr lang="en-US" b="1" dirty="0"/>
              <a:t>imhotep.dk</a:t>
            </a: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A26C-B76B-4D1A-8769-F1CDD7C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2108-B443-445D-861F-F0B86DF7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DC1-54D9-45BC-BF7B-F696E7E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276FD-B561-4121-A0B1-21347397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32"/>
          <a:stretch/>
        </p:blipFill>
        <p:spPr>
          <a:xfrm>
            <a:off x="4689795" y="2348705"/>
            <a:ext cx="3236743" cy="241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8" y="4533900"/>
            <a:ext cx="3429000" cy="4095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20829835">
            <a:off x="6268979" y="4700830"/>
            <a:ext cx="2667000" cy="45773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Now: punktum.dk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2977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E693-2DD3-4850-BFD3-7B6F495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Global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8F0-98D3-40DA-A917-066E75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</a:t>
            </a:r>
            <a:r>
              <a:rPr lang="da-DK" dirty="0" err="1"/>
              <a:t>other</a:t>
            </a:r>
            <a:r>
              <a:rPr lang="da-DK" dirty="0"/>
              <a:t> domains, </a:t>
            </a:r>
            <a:r>
              <a:rPr lang="da-DK" dirty="0" err="1"/>
              <a:t>you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/>
              <a:t>need</a:t>
            </a:r>
            <a:r>
              <a:rPr lang="da-DK" dirty="0"/>
              <a:t> a ‘</a:t>
            </a:r>
            <a:r>
              <a:rPr lang="da-DK" dirty="0" err="1"/>
              <a:t>registrar</a:t>
            </a:r>
            <a:r>
              <a:rPr lang="da-DK" dirty="0"/>
              <a:t>’ </a:t>
            </a:r>
            <a:r>
              <a:rPr lang="da-DK" dirty="0" err="1"/>
              <a:t>that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handles global </a:t>
            </a:r>
            <a:r>
              <a:rPr lang="da-DK" dirty="0" err="1"/>
              <a:t>registration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for </a:t>
            </a:r>
            <a:r>
              <a:rPr lang="da-DK" dirty="0" err="1"/>
              <a:t>you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A26C-B76B-4D1A-8769-F1CDD7C4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32108-B443-445D-861F-F0B86DF7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5DC1-54D9-45BC-BF7B-F696E7E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168" y="788459"/>
            <a:ext cx="4336376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CBE2-7DE4-418E-8A42-93465F57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84B9-A8C0-42F2-8B41-629C2B9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you only </a:t>
            </a:r>
            <a:r>
              <a:rPr lang="da-DK" i="1" dirty="0"/>
              <a:t>register</a:t>
            </a:r>
            <a:r>
              <a:rPr lang="da-DK" dirty="0"/>
              <a:t> the domain, you need a Name Server to handle the </a:t>
            </a:r>
            <a:r>
              <a:rPr lang="da-DK" dirty="0" err="1"/>
              <a:t>actual</a:t>
            </a:r>
            <a:r>
              <a:rPr lang="da-DK" dirty="0"/>
              <a:t> </a:t>
            </a:r>
            <a:r>
              <a:rPr lang="da-DK" dirty="0" err="1"/>
              <a:t>lookup</a:t>
            </a:r>
            <a:endParaRPr lang="da-DK" dirty="0"/>
          </a:p>
          <a:p>
            <a:pPr lvl="1"/>
            <a:r>
              <a:rPr lang="en-US" dirty="0"/>
              <a:t>My web sites are hosted</a:t>
            </a:r>
            <a:br>
              <a:rPr lang="en-US" dirty="0"/>
            </a:br>
            <a:r>
              <a:rPr lang="en-US" dirty="0"/>
              <a:t>by one.com, and they</a:t>
            </a:r>
            <a:br>
              <a:rPr lang="en-US" dirty="0"/>
            </a:br>
            <a:r>
              <a:rPr lang="en-US" dirty="0"/>
              <a:t>provide the</a:t>
            </a:r>
            <a:br>
              <a:rPr lang="en-US" dirty="0"/>
            </a:br>
            <a:r>
              <a:rPr lang="en-US" dirty="0"/>
              <a:t>name servers</a:t>
            </a:r>
          </a:p>
          <a:p>
            <a:pPr lvl="1"/>
            <a:endParaRPr lang="en-US" dirty="0"/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Why do you think there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two</a:t>
            </a:r>
            <a:r>
              <a:rPr lang="en-US" dirty="0"/>
              <a:t> name servers</a:t>
            </a:r>
            <a:br>
              <a:rPr lang="en-US" dirty="0"/>
            </a:br>
            <a:r>
              <a:rPr lang="en-US" dirty="0"/>
              <a:t>listed 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68DF-5F6C-4AEF-9419-936BA1FF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4B25-1C7E-4027-91AE-603313F4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0570-7EC5-40DF-9CE9-CF702E2B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30" y="1799379"/>
            <a:ext cx="4102234" cy="34711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91000" y="3695700"/>
            <a:ext cx="23622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491484"/>
            <a:ext cx="2473340" cy="2109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78FC2-4851-4BD6-A77E-2E95DDE3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Create a New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0D08-EA3C-4E39-9DA1-B86D1328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Scenario: </a:t>
            </a:r>
            <a:r>
              <a:rPr lang="da-DK" i="1" dirty="0"/>
              <a:t>I </a:t>
            </a:r>
            <a:r>
              <a:rPr lang="da-DK" i="1" dirty="0" err="1"/>
              <a:t>want</a:t>
            </a:r>
            <a:r>
              <a:rPr lang="da-DK" i="1" dirty="0"/>
              <a:t> to provide a </a:t>
            </a:r>
            <a:r>
              <a:rPr lang="da-DK" i="1" dirty="0" err="1"/>
              <a:t>HotStone</a:t>
            </a:r>
            <a:r>
              <a:rPr lang="da-DK" i="1" dirty="0"/>
              <a:t> game server</a:t>
            </a:r>
          </a:p>
          <a:p>
            <a:r>
              <a:rPr lang="da-DK" dirty="0"/>
              <a:t>I do</a:t>
            </a:r>
          </a:p>
          <a:p>
            <a:pPr lvl="1"/>
            <a:r>
              <a:rPr lang="da-DK" dirty="0"/>
              <a:t>Rent a virtual machine on DigitalOcean</a:t>
            </a:r>
          </a:p>
          <a:p>
            <a:pPr lvl="2"/>
            <a:r>
              <a:rPr lang="da-DK" dirty="0"/>
              <a:t>So I get an IP address of that machine</a:t>
            </a:r>
          </a:p>
          <a:p>
            <a:r>
              <a:rPr lang="da-DK" dirty="0"/>
              <a:t>I log into </a:t>
            </a:r>
            <a:r>
              <a:rPr lang="da-DK" dirty="0" err="1"/>
              <a:t>my</a:t>
            </a:r>
            <a:r>
              <a:rPr lang="da-DK" dirty="0"/>
              <a:t> ‘one.com’ </a:t>
            </a:r>
            <a:r>
              <a:rPr lang="da-DK" dirty="0" err="1"/>
              <a:t>account</a:t>
            </a:r>
            <a:r>
              <a:rPr lang="da-DK" dirty="0"/>
              <a:t>, go to the ‘DNS </a:t>
            </a:r>
            <a:r>
              <a:rPr lang="da-DK" dirty="0" err="1"/>
              <a:t>Setting</a:t>
            </a:r>
            <a:r>
              <a:rPr lang="da-DK" dirty="0"/>
              <a:t>’</a:t>
            </a:r>
            <a:br>
              <a:rPr lang="da-DK" dirty="0"/>
            </a:br>
            <a:r>
              <a:rPr lang="da-DK" dirty="0" err="1"/>
              <a:t>pane</a:t>
            </a:r>
            <a:r>
              <a:rPr lang="da-DK" dirty="0"/>
              <a:t>, and </a:t>
            </a:r>
            <a:r>
              <a:rPr lang="da-DK" dirty="0" err="1"/>
              <a:t>create</a:t>
            </a:r>
            <a:r>
              <a:rPr lang="da-DK" dirty="0"/>
              <a:t> an ‘A </a:t>
            </a:r>
            <a:r>
              <a:rPr lang="da-DK" dirty="0" err="1"/>
              <a:t>record</a:t>
            </a:r>
            <a:r>
              <a:rPr lang="da-DK" dirty="0"/>
              <a:t>’ with </a:t>
            </a:r>
            <a:r>
              <a:rPr lang="da-DK" dirty="0" err="1"/>
              <a:t>that</a:t>
            </a:r>
            <a:r>
              <a:rPr lang="da-DK" dirty="0"/>
              <a:t> IP </a:t>
            </a:r>
            <a:r>
              <a:rPr lang="da-DK" dirty="0" err="1"/>
              <a:t>address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473E-A37A-4A98-A4BF-93865E63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5AC9-162B-4599-9792-57934A4A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AFEA-2570-4380-A991-9C107A35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9B3ED-87DF-4B99-BF75-19BE2F38BF8A}"/>
              </a:ext>
            </a:extLst>
          </p:cNvPr>
          <p:cNvCxnSpPr/>
          <p:nvPr/>
        </p:nvCxnSpPr>
        <p:spPr>
          <a:xfrm flipH="1">
            <a:off x="5562600" y="3695700"/>
            <a:ext cx="22098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8248"/>
            <a:ext cx="263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2060-89E5-4694-A8EC-6C069906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5FE8-FFEC-47C7-A4A4-14832729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Organizations, like CS, maintain their own local network</a:t>
            </a:r>
          </a:p>
          <a:p>
            <a:pPr lvl="1"/>
            <a:r>
              <a:rPr lang="en-US" dirty="0"/>
              <a:t>And thus needs a DNS for the </a:t>
            </a:r>
            <a:r>
              <a:rPr lang="en-US" b="1" dirty="0"/>
              <a:t>local </a:t>
            </a:r>
            <a:r>
              <a:rPr lang="en-US" dirty="0"/>
              <a:t>machines </a:t>
            </a:r>
          </a:p>
          <a:p>
            <a:pPr lvl="2"/>
            <a:r>
              <a:rPr lang="en-US" dirty="0"/>
              <a:t>Which are ‘visible’ on the local net, but not on the global (=inter)net</a:t>
            </a:r>
          </a:p>
          <a:p>
            <a:endParaRPr lang="en-US" dirty="0"/>
          </a:p>
          <a:p>
            <a:r>
              <a:rPr lang="en-US" dirty="0"/>
              <a:t>One of my machines is m1-dev on st.lab.au.dk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80B1E-5340-43B1-A883-16C515E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E0B6-C3E2-4EC3-953B-20F137EF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904E-4CC4-4A76-BF52-B255BA08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67100"/>
            <a:ext cx="653054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D4FB-F019-4432-8FF8-FE5D0B885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Resolving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E011F-0AC5-4214-964D-59C19D53B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7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644B-6514-4B04-B2C4-F5B21A60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A57A-8679-4A2C-816E-E1F63144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Any</a:t>
            </a:r>
            <a:r>
              <a:rPr lang="da-DK" dirty="0"/>
              <a:t> node on the IP network has a (local) Name Server registered, the one to contact </a:t>
            </a:r>
            <a:r>
              <a:rPr lang="da-DK" i="1" dirty="0"/>
              <a:t>first</a:t>
            </a:r>
            <a:endParaRPr lang="da-DK" dirty="0"/>
          </a:p>
          <a:p>
            <a:pPr lvl="1"/>
            <a:r>
              <a:rPr lang="da-DK" i="1" dirty="0"/>
              <a:t>Windows: ‘nslookup’</a:t>
            </a:r>
          </a:p>
          <a:p>
            <a:pPr lvl="1"/>
            <a:r>
              <a:rPr lang="da-DK" i="1" dirty="0"/>
              <a:t>Linux: ‘nslookup’ </a:t>
            </a:r>
            <a:r>
              <a:rPr lang="da-DK" i="1" dirty="0">
                <a:sym typeface="Wingdings" panose="05000000000000000000" pitchFamily="2" charset="2"/>
              </a:rPr>
              <a:t></a:t>
            </a:r>
            <a:endParaRPr lang="da-DK" i="1" dirty="0"/>
          </a:p>
          <a:p>
            <a:r>
              <a:rPr lang="da-DK" dirty="0"/>
              <a:t>Algorithm: ”If I do not know, I know who knows”</a:t>
            </a:r>
          </a:p>
          <a:p>
            <a:pPr lvl="1"/>
            <a:r>
              <a:rPr lang="da-DK" dirty="0"/>
              <a:t>Picks the name apart </a:t>
            </a:r>
            <a:r>
              <a:rPr lang="da-DK" b="1" dirty="0"/>
              <a:t>right to left!</a:t>
            </a:r>
          </a:p>
          <a:p>
            <a:pPr lvl="2"/>
            <a:r>
              <a:rPr lang="da-DK" dirty="0"/>
              <a:t>dk </a:t>
            </a:r>
            <a:r>
              <a:rPr lang="da-DK" i="1" dirty="0"/>
              <a:t>before</a:t>
            </a:r>
            <a:r>
              <a:rPr lang="da-DK" dirty="0"/>
              <a:t> imhotep </a:t>
            </a:r>
            <a:r>
              <a:rPr lang="da-DK" i="1" dirty="0"/>
              <a:t>before</a:t>
            </a:r>
            <a:r>
              <a:rPr lang="da-DK" dirty="0"/>
              <a:t> www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26C0-8FDF-429E-BE06-3D9959B6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C049-F293-4206-8328-31885A57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1943-9CF6-46B1-A2AE-E66B8EC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49633-A03C-42CB-B227-CDC2C83C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467100"/>
            <a:ext cx="53625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38288"/>
            <a:ext cx="3159967" cy="7858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77000" y="1943100"/>
            <a:ext cx="1905000" cy="457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4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82737"/>
            <a:ext cx="6801108" cy="3687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D4EC9-2D92-4DF1-8E9A-730491EC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trace the lookup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6259-317D-4E7D-8E0E-A6F5AA3C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6D155-A79E-49DB-9F34-7CEB8993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F939-C4D6-4EC7-A1F0-F68D98D4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FEA6-0DDF-40AE-94E5-40FB28D6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2F0A57-A4F4-4F19-AE53-C980DCAF1F9F}"/>
              </a:ext>
            </a:extLst>
          </p:cNvPr>
          <p:cNvSpPr/>
          <p:nvPr/>
        </p:nvSpPr>
        <p:spPr>
          <a:xfrm>
            <a:off x="2362200" y="1556278"/>
            <a:ext cx="2971800" cy="3106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81600" y="3771900"/>
            <a:ext cx="1600200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in CS is basically two or more machines connected by electrical wires that allows to send signals between the machines…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B5F2A7A-A64A-4B9D-BCC1-B93BB377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9" y="1790700"/>
            <a:ext cx="4687451" cy="35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AF25EB-FB7F-44C2-ABC1-1299154B1765}"/>
              </a:ext>
            </a:extLst>
          </p:cNvPr>
          <p:cNvCxnSpPr/>
          <p:nvPr/>
        </p:nvCxnSpPr>
        <p:spPr>
          <a:xfrm flipV="1">
            <a:off x="838200" y="3619500"/>
            <a:ext cx="35814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3238500"/>
            <a:ext cx="9144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7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baerbak.com will become</a:t>
            </a:r>
          </a:p>
          <a:p>
            <a:pPr lvl="1"/>
            <a:r>
              <a:rPr lang="en-US" noProof="0" dirty="0"/>
              <a:t>https://www.baerbak.com</a:t>
            </a:r>
          </a:p>
          <a:p>
            <a:r>
              <a:rPr lang="en-US" noProof="0" dirty="0"/>
              <a:t>Firefox calls DNS server</a:t>
            </a:r>
          </a:p>
          <a:p>
            <a:pPr lvl="1"/>
            <a:r>
              <a:rPr lang="en-US" noProof="0" dirty="0"/>
              <a:t>Translate it into IP address</a:t>
            </a:r>
          </a:p>
          <a:p>
            <a:r>
              <a:rPr lang="en-US" noProof="0" dirty="0"/>
              <a:t>Firefox will then send a</a:t>
            </a:r>
            <a:br>
              <a:rPr lang="en-US" noProof="0" dirty="0"/>
            </a:br>
            <a:r>
              <a:rPr lang="en-US" noProof="0" dirty="0"/>
              <a:t>http request to port 80 on that</a:t>
            </a:r>
            <a:br>
              <a:rPr lang="en-US" noProof="0" dirty="0"/>
            </a:br>
            <a:r>
              <a:rPr lang="en-US" noProof="0" dirty="0" err="1"/>
              <a:t>ip</a:t>
            </a:r>
            <a:r>
              <a:rPr lang="en-US" noProof="0" dirty="0"/>
              <a:t> address (actually 443 as </a:t>
            </a:r>
            <a:br>
              <a:rPr lang="en-US" noProof="0" dirty="0"/>
            </a:br>
            <a:r>
              <a:rPr lang="en-US" noProof="0" dirty="0"/>
              <a:t>it is the ‘secure http’ port)</a:t>
            </a:r>
          </a:p>
          <a:p>
            <a:r>
              <a:rPr lang="en-US" noProof="0" dirty="0"/>
              <a:t>… which will return a HTML</a:t>
            </a:r>
            <a:br>
              <a:rPr lang="en-US" noProof="0" dirty="0"/>
            </a:br>
            <a:r>
              <a:rPr lang="en-US" noProof="0" dirty="0"/>
              <a:t>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438B0-43D0-4CFE-8103-C3819246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762000"/>
            <a:ext cx="3816301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81B6-49D7-4AEB-9F99-99BE0E53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1682-F4F9-4F12-86F1-C6CA4674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start my ‘quote service’ on a </a:t>
            </a:r>
            <a:r>
              <a:rPr lang="en-US" dirty="0" err="1"/>
              <a:t>DigitalOcean</a:t>
            </a:r>
            <a:r>
              <a:rPr lang="en-US" dirty="0"/>
              <a:t> machine in Amsterdam, on port 6777, assign ‘quote.baerbak.com’ to that IP, and can now get famous quotes in JSON format: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E5E1-CC64-43BB-954B-248ECE26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09F7-81A9-4A88-9528-D7CFE671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1B10-84AF-4951-BAC2-3FE5DFCB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B00A5-6F18-4178-BE65-2E5C0872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30247"/>
            <a:ext cx="6186379" cy="17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DAAE33-FC9B-4575-9D90-51128CB3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29" y="3766827"/>
            <a:ext cx="6063818" cy="1782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CF4C-2817-4F82-9F18-1C4D60E8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3E27-0388-47ED-966D-7D2E285C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Of course, contacting 3-8 servers just to resolve a DNS entry is </a:t>
            </a:r>
            <a:r>
              <a:rPr lang="da-DK" i="1" dirty="0"/>
              <a:t>extremely expensive</a:t>
            </a:r>
          </a:p>
          <a:p>
            <a:endParaRPr lang="da-DK" i="1" dirty="0"/>
          </a:p>
          <a:p>
            <a:r>
              <a:rPr lang="da-DK" b="1" dirty="0"/>
              <a:t>Caching		</a:t>
            </a:r>
            <a:r>
              <a:rPr lang="da-DK" dirty="0"/>
              <a:t>Tactic: ‘Maintain multiple copies of data’</a:t>
            </a:r>
            <a:endParaRPr lang="da-DK" b="1" dirty="0"/>
          </a:p>
          <a:p>
            <a:pPr lvl="1"/>
            <a:r>
              <a:rPr lang="da-DK" dirty="0"/>
              <a:t>Each DNS server caches the lookup</a:t>
            </a:r>
          </a:p>
          <a:p>
            <a:pPr lvl="2"/>
            <a:r>
              <a:rPr lang="da-DK" dirty="0"/>
              <a:t>So my local DNS server knows the address immediately the next time I ask</a:t>
            </a:r>
          </a:p>
          <a:p>
            <a:pPr lvl="2"/>
            <a:endParaRPr lang="da-DK" dirty="0"/>
          </a:p>
          <a:p>
            <a:pPr lvl="1"/>
            <a:r>
              <a:rPr lang="da-DK" dirty="0"/>
              <a:t>Browsers maintain their own caches!</a:t>
            </a:r>
          </a:p>
          <a:p>
            <a:pPr lvl="2"/>
            <a:r>
              <a:rPr lang="da-DK" dirty="0"/>
              <a:t>No need to talk to the DNS at all </a:t>
            </a:r>
            <a:r>
              <a:rPr lang="da-DK" dirty="0" err="1"/>
              <a:t>after</a:t>
            </a:r>
            <a:r>
              <a:rPr lang="da-DK" dirty="0"/>
              <a:t> initial domain </a:t>
            </a:r>
            <a:r>
              <a:rPr lang="da-DK" dirty="0" err="1"/>
              <a:t>name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resolved</a:t>
            </a:r>
            <a:r>
              <a:rPr lang="da-DK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7037-78E3-4FB0-83BC-F96DC9AF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2A4F-F268-444A-AC86-0EB7823F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4499-5612-4255-8CDC-B52A97B2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C3BF-2564-4879-8862-8DF8765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Time To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E70A-4DE5-4384-87A7-D6C1CA2F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But but – what happens when IPs change then?</a:t>
            </a:r>
          </a:p>
          <a:p>
            <a:pPr lvl="1"/>
            <a:r>
              <a:rPr lang="da-DK" dirty="0"/>
              <a:t>All the caches will send requests to the </a:t>
            </a:r>
            <a:r>
              <a:rPr lang="da-DK" i="1" dirty="0"/>
              <a:t>old</a:t>
            </a:r>
            <a:r>
              <a:rPr lang="da-DK" dirty="0"/>
              <a:t> node?</a:t>
            </a:r>
          </a:p>
          <a:p>
            <a:pPr lvl="1"/>
            <a:endParaRPr lang="da-DK" dirty="0"/>
          </a:p>
          <a:p>
            <a:r>
              <a:rPr lang="da-DK" dirty="0"/>
              <a:t>The principle of </a:t>
            </a:r>
            <a:r>
              <a:rPr lang="da-DK" b="1" dirty="0"/>
              <a:t>delegation</a:t>
            </a:r>
            <a:r>
              <a:rPr lang="da-DK" dirty="0"/>
              <a:t> is used in DNS</a:t>
            </a:r>
          </a:p>
          <a:p>
            <a:pPr lvl="1"/>
            <a:r>
              <a:rPr lang="da-DK" dirty="0"/>
              <a:t>I move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HotStone</a:t>
            </a:r>
            <a:r>
              <a:rPr lang="da-DK" dirty="0"/>
              <a:t> server to another provider – and get a new IP address</a:t>
            </a:r>
          </a:p>
          <a:p>
            <a:pPr lvl="1"/>
            <a:r>
              <a:rPr lang="da-DK" dirty="0"/>
              <a:t>The DNS system has to adapt: </a:t>
            </a:r>
            <a:r>
              <a:rPr lang="da-DK" b="1" dirty="0"/>
              <a:t>TTL: </a:t>
            </a:r>
            <a:r>
              <a:rPr lang="da-DK" b="1" dirty="0" err="1"/>
              <a:t>TimeToLive</a:t>
            </a:r>
            <a:r>
              <a:rPr lang="da-DK" b="1" dirty="0"/>
              <a:t>   </a:t>
            </a:r>
            <a:r>
              <a:rPr lang="da-DK" dirty="0" err="1"/>
              <a:t>here</a:t>
            </a:r>
            <a:r>
              <a:rPr lang="da-DK" dirty="0"/>
              <a:t> 12h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7C6FF-AB6E-427A-9B51-B8020491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9DF5-AF6F-404D-A7BD-46EC752A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A39D-8FB8-421F-B7B5-80873923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41B53-76F9-48AD-A574-BD220E79210D}"/>
              </a:ext>
            </a:extLst>
          </p:cNvPr>
          <p:cNvSpPr/>
          <p:nvPr/>
        </p:nvSpPr>
        <p:spPr>
          <a:xfrm rot="340956">
            <a:off x="6743701" y="3945671"/>
            <a:ext cx="2133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Takes up to 24 hours world-wide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7668"/>
          <a:stretch/>
        </p:blipFill>
        <p:spPr>
          <a:xfrm>
            <a:off x="2590800" y="3924300"/>
            <a:ext cx="3179770" cy="16906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4417A0-0EE0-4280-B425-2EF990D85A5C}"/>
              </a:ext>
            </a:extLst>
          </p:cNvPr>
          <p:cNvCxnSpPr>
            <a:cxnSpLocks/>
          </p:cNvCxnSpPr>
          <p:nvPr/>
        </p:nvCxnSpPr>
        <p:spPr>
          <a:xfrm flipH="1">
            <a:off x="3810000" y="3543300"/>
            <a:ext cx="31242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1738212"/>
            <a:ext cx="4200525" cy="3557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55470"/>
            <a:ext cx="3343275" cy="47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C2336-FD02-4FB6-999C-D6F32D9D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7106-8744-4536-913F-72424025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and IP are of course ‘public knowledge’, so there are quite a few fun services to lookup data out there.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5ECB-9A9D-4EC9-95FB-54236042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3CC8-E301-4766-9625-80FABC4E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8393-EA45-4C9F-9982-E51A0126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C46312-EABF-478A-AD28-0B76AD156DB9}"/>
              </a:ext>
            </a:extLst>
          </p:cNvPr>
          <p:cNvSpPr/>
          <p:nvPr/>
        </p:nvSpPr>
        <p:spPr>
          <a:xfrm>
            <a:off x="2247900" y="1984799"/>
            <a:ext cx="17526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2552700"/>
            <a:ext cx="1095375" cy="304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F01D-FC00-44C9-817E-17ADDCDC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2113-9433-484C-AE69-6E3E0EAD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To send a datagram, you have to know the </a:t>
            </a:r>
            <a:r>
              <a:rPr lang="da-DK" i="1" dirty="0"/>
              <a:t>address</a:t>
            </a:r>
            <a:r>
              <a:rPr lang="da-DK" dirty="0"/>
              <a:t> of the receiver</a:t>
            </a:r>
          </a:p>
          <a:p>
            <a:r>
              <a:rPr lang="da-DK" dirty="0"/>
              <a:t>Every node in an IP network has an </a:t>
            </a:r>
            <a:r>
              <a:rPr lang="da-DK" b="1" dirty="0"/>
              <a:t>IP address</a:t>
            </a:r>
          </a:p>
          <a:p>
            <a:pPr lvl="1"/>
            <a:r>
              <a:rPr lang="da-DK" dirty="0"/>
              <a:t>IP address xxx.xxx.xxx.xxx		(or IPv6)</a:t>
            </a:r>
          </a:p>
          <a:p>
            <a:r>
              <a:rPr lang="da-DK" dirty="0"/>
              <a:t>Nodes for a wider audience use </a:t>
            </a:r>
            <a:r>
              <a:rPr lang="da-DK" b="1" dirty="0"/>
              <a:t>DNS</a:t>
            </a:r>
            <a:r>
              <a:rPr lang="da-DK" dirty="0"/>
              <a:t> servers to assign a </a:t>
            </a:r>
            <a:r>
              <a:rPr lang="da-DK" b="1" i="1" dirty="0"/>
              <a:t>hostname</a:t>
            </a:r>
            <a:r>
              <a:rPr lang="da-DK" b="1" dirty="0"/>
              <a:t> </a:t>
            </a:r>
            <a:r>
              <a:rPr lang="da-DK" dirty="0"/>
              <a:t>to a specific IP address</a:t>
            </a:r>
          </a:p>
          <a:p>
            <a:pPr lvl="1"/>
            <a:r>
              <a:rPr lang="da-DK" dirty="0">
                <a:hlinkClick r:id="rId2"/>
              </a:rPr>
              <a:t>www.dr.dk</a:t>
            </a:r>
            <a:r>
              <a:rPr lang="da-DK" dirty="0"/>
              <a:t>	instead of xxx.xxx.xxx.xxx</a:t>
            </a:r>
          </a:p>
          <a:p>
            <a:pPr marL="914400" lvl="2" indent="0">
              <a:buNone/>
            </a:pPr>
            <a:endParaRPr lang="da-DK" dirty="0"/>
          </a:p>
          <a:p>
            <a:r>
              <a:rPr lang="da-DK" dirty="0"/>
              <a:t>Every node has 65.536 </a:t>
            </a:r>
            <a:r>
              <a:rPr lang="da-DK" b="1" dirty="0"/>
              <a:t>ports</a:t>
            </a:r>
          </a:p>
          <a:p>
            <a:pPr lvl="1"/>
            <a:r>
              <a:rPr lang="da-DK" dirty="0"/>
              <a:t>Quite a few below 1024 are reserved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A1A64-D782-411D-8F06-F709E230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C2D3-1863-4757-92B9-E896D5C1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E852E-6887-4104-A500-9BF52E2A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0F2E-75B1-4E12-969F-ED974B725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91FC5-900F-40D1-934D-3B1655145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The last piece of the puzzle</a:t>
            </a:r>
          </a:p>
        </p:txBody>
      </p:sp>
    </p:spTree>
    <p:extLst>
      <p:ext uri="{BB962C8B-B14F-4D97-AF65-F5344CB8AC3E}">
        <p14:creationId xmlns:p14="http://schemas.microsoft.com/office/powerpoint/2010/main" val="2786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226F-F168-4FFF-9C62-529FD8E2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Actually, rather hidden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4ADE-B8C3-4779-9454-BDD00E9B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IP splits data into packets/datagrams and sends them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But they get lost!</a:t>
            </a:r>
          </a:p>
          <a:p>
            <a:pPr lvl="1"/>
            <a:r>
              <a:rPr lang="da-DK" dirty="0"/>
              <a:t>They become garbled</a:t>
            </a:r>
          </a:p>
          <a:p>
            <a:pPr lvl="1"/>
            <a:r>
              <a:rPr lang="da-DK" dirty="0"/>
              <a:t>They arrive out-of-order</a:t>
            </a:r>
          </a:p>
          <a:p>
            <a:pPr lvl="1"/>
            <a:endParaRPr lang="da-DK" dirty="0"/>
          </a:p>
          <a:p>
            <a:r>
              <a:rPr lang="da-DK" dirty="0"/>
              <a:t>TCP introduce </a:t>
            </a:r>
            <a:r>
              <a:rPr lang="da-DK" b="1" dirty="0"/>
              <a:t>reliability</a:t>
            </a:r>
          </a:p>
          <a:p>
            <a:pPr lvl="1"/>
            <a:r>
              <a:rPr lang="da-DK" dirty="0"/>
              <a:t>Get packet 1, 2, 3, 5, 7, 6...</a:t>
            </a:r>
          </a:p>
          <a:p>
            <a:pPr lvl="1"/>
            <a:r>
              <a:rPr lang="da-DK" dirty="0"/>
              <a:t>Request packet 4 again, and 7 as it was garbled</a:t>
            </a:r>
          </a:p>
          <a:p>
            <a:pPr lvl="1"/>
            <a:r>
              <a:rPr lang="da-DK" dirty="0"/>
              <a:t>Forward the full data by putting segments in correct order</a:t>
            </a:r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BB76-9707-468B-9A33-D6A1A651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28C7-4257-4AA0-B649-BC1C5B39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A8B5-FBD0-45BA-95C1-3BD5987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176016-2FC2-4069-819B-3F4709671EF6}"/>
              </a:ext>
            </a:extLst>
          </p:cNvPr>
          <p:cNvCxnSpPr/>
          <p:nvPr/>
        </p:nvCxnSpPr>
        <p:spPr>
          <a:xfrm flipH="1">
            <a:off x="3581400" y="3695700"/>
            <a:ext cx="228600" cy="38100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D116-2D0A-4DBD-B5A0-D629C4C72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Network Address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4AB5-8089-4C29-A3B8-CB78F062B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Weird Behaviour Warning</a:t>
            </a:r>
          </a:p>
        </p:txBody>
      </p:sp>
    </p:spTree>
    <p:extLst>
      <p:ext uri="{BB962C8B-B14F-4D97-AF65-F5344CB8AC3E}">
        <p14:creationId xmlns:p14="http://schemas.microsoft.com/office/powerpoint/2010/main" val="34329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E53A-F8DC-487A-A85E-7D15FCBB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Segmenting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1450-4711-4407-8855-85455F54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Organizations, projects, homes create their own LANs.</a:t>
            </a:r>
          </a:p>
          <a:p>
            <a:pPr lvl="1"/>
            <a:r>
              <a:rPr lang="da-DK" dirty="0"/>
              <a:t>Security, convenience, performance</a:t>
            </a:r>
          </a:p>
          <a:p>
            <a:endParaRPr lang="da-DK" dirty="0"/>
          </a:p>
          <a:p>
            <a:r>
              <a:rPr lang="da-DK" dirty="0"/>
              <a:t>Example:</a:t>
            </a:r>
          </a:p>
          <a:p>
            <a:pPr lvl="1"/>
            <a:r>
              <a:rPr lang="da-DK" dirty="0"/>
              <a:t>My home router that assigns each connected node an IP in the 192.168.x.x space</a:t>
            </a:r>
          </a:p>
          <a:p>
            <a:pPr lvl="2"/>
            <a:r>
              <a:rPr lang="da-DK" dirty="0"/>
              <a:t>But at any time there are</a:t>
            </a:r>
            <a:br>
              <a:rPr lang="da-DK" dirty="0"/>
            </a:br>
            <a:r>
              <a:rPr lang="da-DK" dirty="0"/>
              <a:t>thousands of machines with</a:t>
            </a:r>
            <a:br>
              <a:rPr lang="da-DK" dirty="0"/>
            </a:br>
            <a:r>
              <a:rPr lang="da-DK" dirty="0"/>
              <a:t>IP 192.168.1.38</a:t>
            </a:r>
          </a:p>
          <a:p>
            <a:pPr lvl="1"/>
            <a:r>
              <a:rPr lang="da-DK" dirty="0"/>
              <a:t>How does ‘www.imhotep.dk’ know which computer to return the HTML document to, then???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D269-F6E6-4EE5-9726-3C8AD0D9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6FE73-D975-406D-94FB-F7B3D23A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4641-A468-4C9C-A984-4B7822E7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1AF9F-3BBB-4DC8-9AF8-A33EAC9E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09900"/>
            <a:ext cx="52197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My first exposure:	RS232	on Z80 CPUs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Today’s web:		TCP/IP over Ethernet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3B8B7-F2DB-43C2-9BA8-C35C8F027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39" y="1485900"/>
            <a:ext cx="337232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62F2-B0D9-40DD-9520-4AAEFB92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89E8-85D0-46B9-BE2E-7642A65B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So NAT in my router simply change IP:port of the datagrams so the web server returns to the router instead; once it has been received, the router forwards to the local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5AB9-BEBE-42DB-92AA-765EB869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B32B-F08F-46DC-ACC9-59C6C320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82F2-35F7-4A28-A737-B6945D4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6B21F-EACE-4AF4-9F56-D4A3CC831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7324725" cy="19145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E49927-4513-4FB4-AD31-C657A512EE44}"/>
              </a:ext>
            </a:extLst>
          </p:cNvPr>
          <p:cNvCxnSpPr/>
          <p:nvPr/>
        </p:nvCxnSpPr>
        <p:spPr>
          <a:xfrm>
            <a:off x="2895600" y="14097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CE9928-BAB9-44B1-BAE3-5D2DC4CEC6A0}"/>
              </a:ext>
            </a:extLst>
          </p:cNvPr>
          <p:cNvCxnSpPr/>
          <p:nvPr/>
        </p:nvCxnSpPr>
        <p:spPr>
          <a:xfrm>
            <a:off x="2590800" y="1638300"/>
            <a:ext cx="152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NAT makes networking behave ‘weird’:</a:t>
            </a:r>
          </a:p>
          <a:p>
            <a:pPr lvl="1"/>
            <a:r>
              <a:rPr lang="da-DK" i="1" dirty="0"/>
              <a:t>I can see you, but you cannot see me!</a:t>
            </a:r>
          </a:p>
          <a:p>
            <a:pPr lvl="1"/>
            <a:endParaRPr lang="da-DK" i="1" dirty="0"/>
          </a:p>
          <a:p>
            <a:pPr lvl="1"/>
            <a:r>
              <a:rPr lang="da-DK" dirty="0"/>
              <a:t>My home computer can see the full internet, but no computer on the internet can see mine!</a:t>
            </a:r>
          </a:p>
          <a:p>
            <a:pPr lvl="2"/>
            <a:r>
              <a:rPr lang="da-DK" dirty="0"/>
              <a:t>They can only see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ISP’s</a:t>
            </a:r>
            <a:r>
              <a:rPr lang="da-DK" dirty="0"/>
              <a:t> (Internet Service Provider) computer, which is the only one that can see my router, which is the only one who can see my computer!</a:t>
            </a: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EBD18-7E28-482C-802F-5FD05C5F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57425"/>
            <a:ext cx="5143500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B8AEF-63BE-4986-B9DF-214E1A1D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AB42-571F-462C-BEFB-D616B10C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VMWare Player does NAT between your host machine and the </a:t>
            </a:r>
            <a:r>
              <a:rPr lang="da-DK" dirty="0" err="1"/>
              <a:t>course</a:t>
            </a:r>
            <a:r>
              <a:rPr lang="da-DK" dirty="0"/>
              <a:t> VM, </a:t>
            </a:r>
            <a:r>
              <a:rPr lang="da-DK" dirty="0" err="1"/>
              <a:t>Mxx</a:t>
            </a:r>
            <a:r>
              <a:rPr lang="da-DK" dirty="0"/>
              <a:t>, you are running</a:t>
            </a:r>
          </a:p>
          <a:p>
            <a:pPr lvl="1"/>
            <a:r>
              <a:rPr lang="da-DK" dirty="0"/>
              <a:t>It </a:t>
            </a:r>
            <a:r>
              <a:rPr lang="da-DK" dirty="0" err="1"/>
              <a:t>installs</a:t>
            </a:r>
            <a:r>
              <a:rPr lang="da-DK" dirty="0"/>
              <a:t> </a:t>
            </a:r>
            <a:r>
              <a:rPr lang="da-DK" dirty="0" err="1"/>
              <a:t>additional</a:t>
            </a:r>
            <a:r>
              <a:rPr lang="da-DK" dirty="0"/>
              <a:t> </a:t>
            </a:r>
            <a:r>
              <a:rPr lang="da-DK" dirty="0" err="1"/>
              <a:t>networks</a:t>
            </a:r>
            <a:r>
              <a:rPr lang="da-DK" dirty="0"/>
              <a:t> on the host, </a:t>
            </a:r>
            <a:r>
              <a:rPr lang="da-DK" dirty="0" err="1"/>
              <a:t>my</a:t>
            </a:r>
            <a:r>
              <a:rPr lang="da-DK" dirty="0"/>
              <a:t> Win10 </a:t>
            </a:r>
            <a:r>
              <a:rPr lang="da-DK" dirty="0" err="1"/>
              <a:t>machine</a:t>
            </a:r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Therefore your host has multiple IP addresses, on multiple </a:t>
            </a:r>
            <a:r>
              <a:rPr lang="da-DK" dirty="0" err="1"/>
              <a:t>networks</a:t>
            </a:r>
            <a:r>
              <a:rPr lang="da-DK" dirty="0"/>
              <a:t>, </a:t>
            </a:r>
            <a:r>
              <a:rPr lang="da-DK" dirty="0" err="1"/>
              <a:t>used</a:t>
            </a:r>
            <a:r>
              <a:rPr lang="da-DK" dirty="0"/>
              <a:t> by multiple </a:t>
            </a:r>
            <a:r>
              <a:rPr lang="da-DK" dirty="0" err="1"/>
              <a:t>machines</a:t>
            </a:r>
            <a:endParaRPr lang="da-DK" dirty="0"/>
          </a:p>
          <a:p>
            <a:pPr lvl="2"/>
            <a:r>
              <a:rPr lang="da-DK" dirty="0"/>
              <a:t>Meaning host and VM can communicate on the 192.168.*.* network. </a:t>
            </a:r>
            <a:r>
              <a:rPr lang="da-DK" b="1" i="1" dirty="0"/>
              <a:t>Remember to use that for local testing!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3498-F223-4130-AC2F-618E63C7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738B-ED59-4559-A070-9E27F19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E77-107F-40FF-AA5E-7D6F5663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DAD67-3C20-4A47-B599-EBBB421C098F}"/>
              </a:ext>
            </a:extLst>
          </p:cNvPr>
          <p:cNvSpPr/>
          <p:nvPr/>
        </p:nvSpPr>
        <p:spPr>
          <a:xfrm>
            <a:off x="1657350" y="2171700"/>
            <a:ext cx="2362200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43A1C-5450-488E-A7AF-082F3B47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12229"/>
            <a:ext cx="3305175" cy="7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6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82E5-83C5-4E4F-BDA4-B3A61BF9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in my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F5BF-4679-4351-B773-B1A1DF31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my VM I can see it is also on the 192.168.*.* network</a:t>
            </a:r>
          </a:p>
          <a:p>
            <a:endParaRPr lang="en-US" dirty="0"/>
          </a:p>
          <a:p>
            <a:r>
              <a:rPr lang="en-US" dirty="0"/>
              <a:t>So they</a:t>
            </a:r>
            <a:br>
              <a:rPr lang="en-US" dirty="0"/>
            </a:br>
            <a:r>
              <a:rPr lang="en-US" dirty="0"/>
              <a:t>can talk</a:t>
            </a:r>
            <a:br>
              <a:rPr lang="en-US" dirty="0"/>
            </a:br>
            <a:r>
              <a:rPr lang="en-US" dirty="0"/>
              <a:t>using these </a:t>
            </a:r>
            <a:br>
              <a:rPr lang="en-US" dirty="0"/>
            </a:br>
            <a:r>
              <a:rPr lang="en-US" dirty="0"/>
              <a:t>IP addresses</a:t>
            </a:r>
          </a:p>
          <a:p>
            <a:pPr lvl="1"/>
            <a:r>
              <a:rPr lang="en-US" dirty="0"/>
              <a:t>Win 10 -&gt; m101</a:t>
            </a:r>
          </a:p>
          <a:p>
            <a:endParaRPr lang="en-US" dirty="0"/>
          </a:p>
          <a:p>
            <a:r>
              <a:rPr lang="en-US" dirty="0"/>
              <a:t>m101 -&gt; Win 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9FAD-6E65-4A40-85A0-3EE18A5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1671-048F-42EE-81A9-F91F46B0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42AC-8405-4230-A6E2-146373E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F1641-BBC0-46A8-A659-E6617269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714500"/>
            <a:ext cx="6667500" cy="1647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341FA4-2E04-4D7F-96CE-B60A529B2975}"/>
              </a:ext>
            </a:extLst>
          </p:cNvPr>
          <p:cNvSpPr/>
          <p:nvPr/>
        </p:nvSpPr>
        <p:spPr>
          <a:xfrm>
            <a:off x="3086100" y="1943100"/>
            <a:ext cx="20574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6081C-6265-42A3-B5E1-7BA6215A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42393"/>
            <a:ext cx="4019550" cy="7905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530556-11AF-485C-83D6-A8DAE14BF981}"/>
              </a:ext>
            </a:extLst>
          </p:cNvPr>
          <p:cNvCxnSpPr/>
          <p:nvPr/>
        </p:nvCxnSpPr>
        <p:spPr>
          <a:xfrm flipV="1">
            <a:off x="3581400" y="3619500"/>
            <a:ext cx="1066800" cy="21818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25469C-0EAA-4F5F-89E2-61596F8B6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581018"/>
            <a:ext cx="5219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8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my </a:t>
            </a:r>
            <a:r>
              <a:rPr lang="en-US" dirty="0" err="1"/>
              <a:t>HotStone</a:t>
            </a:r>
            <a:r>
              <a:rPr lang="en-US" dirty="0"/>
              <a:t> server on my m1 VM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I can contact it on that IP address from the host:</a:t>
            </a:r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33500"/>
            <a:ext cx="2933700" cy="4762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0" y="1485900"/>
            <a:ext cx="1676400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790700"/>
            <a:ext cx="875007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26" y="3217862"/>
            <a:ext cx="6810375" cy="44862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58000" y="2114550"/>
            <a:ext cx="990600" cy="2857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9000" y="1764241"/>
            <a:ext cx="3429000" cy="196638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91000" y="2400300"/>
            <a:ext cx="2667000" cy="1295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22B0-0F52-A07C-D949-442F426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646C-7DCC-316B-2595-ED0BB3BD1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EduRoam</a:t>
            </a:r>
            <a:r>
              <a:rPr lang="en-US" dirty="0"/>
              <a:t> which most of you are on with your laptops when here at the department…</a:t>
            </a:r>
          </a:p>
          <a:p>
            <a:endParaRPr lang="en-US" dirty="0"/>
          </a:p>
          <a:p>
            <a:r>
              <a:rPr lang="en-US" dirty="0"/>
              <a:t>… things may easily not work!</a:t>
            </a:r>
          </a:p>
          <a:p>
            <a:endParaRPr lang="en-US" dirty="0"/>
          </a:p>
          <a:p>
            <a:r>
              <a:rPr lang="en-US" dirty="0"/>
              <a:t>… because </a:t>
            </a:r>
            <a:r>
              <a:rPr lang="en-US" dirty="0" err="1"/>
              <a:t>EduRoam</a:t>
            </a:r>
            <a:r>
              <a:rPr lang="en-US" dirty="0"/>
              <a:t> maintains </a:t>
            </a:r>
            <a:r>
              <a:rPr lang="en-US" b="1" dirty="0"/>
              <a:t>firewalls</a:t>
            </a:r>
            <a:r>
              <a:rPr lang="en-US" dirty="0"/>
              <a:t> which often deny any communication on non-standard ports</a:t>
            </a:r>
          </a:p>
          <a:p>
            <a:pPr lvl="1"/>
            <a:r>
              <a:rPr lang="en-US" dirty="0"/>
              <a:t>Only on port 80, 443, </a:t>
            </a:r>
            <a:r>
              <a:rPr lang="en-US" dirty="0" smtClean="0"/>
              <a:t>22, </a:t>
            </a:r>
            <a:r>
              <a:rPr lang="en-US" dirty="0"/>
              <a:t>and some others</a:t>
            </a:r>
          </a:p>
          <a:p>
            <a:pPr lvl="2"/>
            <a:r>
              <a:rPr lang="en-US" dirty="0"/>
              <a:t>And subject to changes all the time!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4D39-505F-51E8-0752-5AE3FD94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1BDD-D0D1-10A7-0810-654C841E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7F364-5419-E8C9-BFF8-A5C6DB80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2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011E-F276-4C56-8542-C0CCA113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Handy commands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87936-A354-4556-959E-B98F23D8E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934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E3E1-4CB6-4204-AAEC-C8BF8F76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 Nice Network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8844-21CF-459C-A5AB-F67A3222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Debug 101</a:t>
            </a:r>
          </a:p>
          <a:p>
            <a:pPr lvl="1"/>
            <a:r>
              <a:rPr lang="da-DK" i="1" dirty="0"/>
              <a:t>Can my computer see the other computer???</a:t>
            </a:r>
          </a:p>
          <a:p>
            <a:pPr lvl="2"/>
            <a:r>
              <a:rPr lang="da-DK" i="1" dirty="0"/>
              <a:t>‘ping </a:t>
            </a:r>
            <a:r>
              <a:rPr lang="da-DK" i="1" dirty="0">
                <a:hlinkClick r:id="rId2"/>
              </a:rPr>
              <a:t>www.imhotep.dk</a:t>
            </a:r>
            <a:r>
              <a:rPr lang="da-DK" i="1" dirty="0"/>
              <a:t>’</a:t>
            </a:r>
          </a:p>
          <a:p>
            <a:pPr lvl="2"/>
            <a:r>
              <a:rPr lang="da-DK" i="1" dirty="0"/>
              <a:t>‘ping 192.168.1.37’</a:t>
            </a:r>
          </a:p>
          <a:p>
            <a:r>
              <a:rPr lang="da-DK" dirty="0"/>
              <a:t>What is my IP?</a:t>
            </a:r>
          </a:p>
          <a:p>
            <a:pPr lvl="1"/>
            <a:r>
              <a:rPr lang="da-DK" dirty="0"/>
              <a:t>Windows: ipconfig / linux: ifconfig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E0F4-D9AA-4758-8DC9-21CB338E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670E-4988-42BF-8804-48E8B13D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0F70-BA30-4F84-842B-4EA36752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809BB-EB1E-4011-B107-91849FBE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7" y="3467100"/>
            <a:ext cx="5219700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293E1-E374-44E8-97C5-D9B3E9DC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40" y="4137025"/>
            <a:ext cx="4691145" cy="1133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60EAD5-13D2-4AA9-B2AE-747AAC05C33B}"/>
              </a:ext>
            </a:extLst>
          </p:cNvPr>
          <p:cNvSpPr/>
          <p:nvPr/>
        </p:nvSpPr>
        <p:spPr>
          <a:xfrm rot="553384">
            <a:off x="5412102" y="2089423"/>
            <a:ext cx="3505200" cy="12573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not installed, issue</a:t>
            </a:r>
          </a:p>
          <a:p>
            <a:pPr algn="ctr"/>
            <a:r>
              <a:rPr lang="en-US" i="1" dirty="0" err="1"/>
              <a:t>sudo</a:t>
            </a:r>
            <a:r>
              <a:rPr lang="en-US" i="1" dirty="0"/>
              <a:t> apt install net-tools</a:t>
            </a:r>
            <a:endParaRPr lang="en-US" dirty="0"/>
          </a:p>
          <a:p>
            <a:pPr algn="ctr"/>
            <a:r>
              <a:rPr lang="en-US" dirty="0"/>
              <a:t>to get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96D6CA-85D8-4C71-9FA6-0610BEA4DE50}"/>
              </a:ext>
            </a:extLst>
          </p:cNvPr>
          <p:cNvCxnSpPr/>
          <p:nvPr/>
        </p:nvCxnSpPr>
        <p:spPr>
          <a:xfrm flipH="1">
            <a:off x="4953000" y="2781300"/>
            <a:ext cx="53340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73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654-A678-46BD-9BFC-A5D6ED0F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5208-8669-4ACA-ADB1-4C310C62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Distributed course will go into the more details</a:t>
            </a:r>
          </a:p>
          <a:p>
            <a:pPr lvl="1"/>
            <a:r>
              <a:rPr lang="da-DK" dirty="0"/>
              <a:t>I think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Lot of </a:t>
            </a:r>
            <a:r>
              <a:rPr lang="da-DK" dirty="0" err="1">
                <a:sym typeface="Wingdings" panose="05000000000000000000" pitchFamily="2" charset="2"/>
              </a:rPr>
              <a:t>concepts</a:t>
            </a:r>
            <a:r>
              <a:rPr lang="da-DK" dirty="0">
                <a:sym typeface="Wingdings" panose="05000000000000000000" pitchFamily="2" charset="2"/>
              </a:rPr>
              <a:t>,	but not core curriculum in SWEA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However, you will bump into some of these issues in the mandatory project on distribution...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Client and Server </a:t>
            </a:r>
            <a:r>
              <a:rPr lang="da-DK" dirty="0" err="1">
                <a:sym typeface="Wingdings" panose="05000000000000000000" pitchFamily="2" charset="2"/>
              </a:rPr>
              <a:t>need</a:t>
            </a:r>
            <a:r>
              <a:rPr lang="da-DK" dirty="0">
                <a:sym typeface="Wingdings" panose="05000000000000000000" pitchFamily="2" charset="2"/>
              </a:rPr>
              <a:t> to talk – </a:t>
            </a:r>
            <a:r>
              <a:rPr lang="da-DK" dirty="0" err="1">
                <a:sym typeface="Wingdings" panose="05000000000000000000" pitchFamily="2" charset="2"/>
              </a:rPr>
              <a:t>using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their</a:t>
            </a:r>
            <a:r>
              <a:rPr lang="da-DK" dirty="0">
                <a:sym typeface="Wingdings" panose="05000000000000000000" pitchFamily="2" charset="2"/>
              </a:rPr>
              <a:t> IP </a:t>
            </a:r>
            <a:r>
              <a:rPr lang="da-DK" dirty="0" err="1">
                <a:sym typeface="Wingdings" panose="05000000000000000000" pitchFamily="2" charset="2"/>
              </a:rPr>
              <a:t>addresses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>
                <a:sym typeface="Wingdings" panose="05000000000000000000" pitchFamily="2" charset="2"/>
              </a:rPr>
              <a:t>and ports…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1BF1-A2DB-45FF-A329-DAAFC211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A773-6CA3-4F2D-B29E-A5DA666A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5C61-81E5-482A-BF93-E3364999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A902-1846-4EC9-B99D-C5203CEB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4951-37A0-4613-9B20-94CEC274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Transmission Control Protocol and Internet Protocol</a:t>
            </a:r>
          </a:p>
          <a:p>
            <a:pPr lvl="1"/>
            <a:r>
              <a:rPr lang="da-DK" dirty="0"/>
              <a:t>By the US Department of Defence (DARPA)</a:t>
            </a:r>
          </a:p>
          <a:p>
            <a:r>
              <a:rPr lang="da-DK" dirty="0"/>
              <a:t>Key Idea</a:t>
            </a:r>
          </a:p>
          <a:p>
            <a:pPr lvl="1"/>
            <a:r>
              <a:rPr lang="da-DK" dirty="0"/>
              <a:t>Segment transmission into Packets (”Datagrams”)</a:t>
            </a:r>
          </a:p>
          <a:p>
            <a:pPr lvl="1"/>
            <a:r>
              <a:rPr lang="da-DK" dirty="0"/>
              <a:t>Layered architecture, each with specific responsibilities (roles!)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2E38-D547-4A8C-9244-633C892B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5E39-06EC-413D-9F7C-E49B0FEB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B027-F8E6-45F0-83A3-A2627168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B4FE1-73AF-4C5D-8E18-917E1AE6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09900"/>
            <a:ext cx="6477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A26E-C126-4141-A5D5-0B1B5DBF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TCP/IP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2F630-5314-4BCC-B17F-BC53E9D93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575" y="800100"/>
            <a:ext cx="6829425" cy="40195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D685-5F3A-41D1-8AEA-08E0FDA9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3A84-94A2-404B-AB0D-E026245E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A128-64D8-4829-9945-5EAD7C32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1879-CF40-4FDE-BBA8-731FF7573B9F}"/>
              </a:ext>
            </a:extLst>
          </p:cNvPr>
          <p:cNvSpPr/>
          <p:nvPr/>
        </p:nvSpPr>
        <p:spPr>
          <a:xfrm>
            <a:off x="3581400" y="4666697"/>
            <a:ext cx="5334000" cy="5966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/>
              <a:t>By Jsoon eu (talk) - I (Jsoon eu (talk)) created this work entirely by myself., CC BY-SA 3.0, https://en.wikipedia.org/w/index.php?curid=29962617</a:t>
            </a:r>
            <a:endParaRPr lang="da-DK" sz="1100"/>
          </a:p>
        </p:txBody>
      </p:sp>
    </p:spTree>
    <p:extLst>
      <p:ext uri="{BB962C8B-B14F-4D97-AF65-F5344CB8AC3E}">
        <p14:creationId xmlns:p14="http://schemas.microsoft.com/office/powerpoint/2010/main" val="3238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66E8-2263-4927-BA05-C6BD51F6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OSI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A70D-1BB8-478C-82EC-3B29037A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Another but similar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C9A93-0F68-4EC0-AD9D-E06DD93B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24C1-5BDC-41F9-9F95-1C720C8C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D7FE-9DD0-4B94-A771-6785C7D9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CB6DB-C352-4766-92E5-4B85E42B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81150"/>
            <a:ext cx="7381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  <a:r>
              <a:rPr lang="en-US" noProof="0" dirty="0"/>
              <a:t>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Transport layer</a:t>
            </a:r>
          </a:p>
          <a:p>
            <a:pPr lvl="1"/>
            <a:r>
              <a:rPr lang="en-US" noProof="0" dirty="0"/>
              <a:t>TCP		Reliable, ordered, error-checked data delivery</a:t>
            </a:r>
          </a:p>
          <a:p>
            <a:pPr lvl="2"/>
            <a:r>
              <a:rPr lang="en-US" noProof="0" dirty="0"/>
              <a:t>Transmission Control Protocol</a:t>
            </a:r>
          </a:p>
          <a:p>
            <a:r>
              <a:rPr lang="en-US" noProof="0" dirty="0"/>
              <a:t>Network / Internet Layer</a:t>
            </a:r>
          </a:p>
          <a:p>
            <a:pPr lvl="1"/>
            <a:r>
              <a:rPr lang="en-US" noProof="0" dirty="0"/>
              <a:t>IP		Relaying datagrams across networks</a:t>
            </a:r>
          </a:p>
          <a:p>
            <a:pPr lvl="2"/>
            <a:r>
              <a:rPr lang="en-US" noProof="0" dirty="0"/>
              <a:t>Internet protocol</a:t>
            </a:r>
          </a:p>
          <a:p>
            <a:r>
              <a:rPr lang="en-US" noProof="0" dirty="0"/>
              <a:t>Physical + Data Link Layer</a:t>
            </a:r>
          </a:p>
          <a:p>
            <a:pPr lvl="1"/>
            <a:r>
              <a:rPr lang="en-US" noProof="0" dirty="0"/>
              <a:t>802.3 Ethernet		Hardware and cables</a:t>
            </a:r>
          </a:p>
          <a:p>
            <a:pPr lvl="1"/>
            <a:r>
              <a:rPr lang="en-US" noProof="0" dirty="0"/>
              <a:t>802.11 </a:t>
            </a:r>
            <a:r>
              <a:rPr lang="en-US" dirty="0" err="1"/>
              <a:t>WiFi</a:t>
            </a:r>
            <a:r>
              <a:rPr lang="en-US" dirty="0"/>
              <a:t>		Cables gone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07322-ED18-4AEA-A361-D7C333AE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79" y="4401740"/>
            <a:ext cx="3688695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7E01F-E733-483B-A51C-070A0311F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2347"/>
            <a:ext cx="1600200" cy="11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D652-1ABC-4BA7-BCE8-4FDA374C5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Internet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209-8564-4E43-81E3-032DB8E18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IP: Send datagram</a:t>
            </a:r>
          </a:p>
        </p:txBody>
      </p:sp>
    </p:spTree>
    <p:extLst>
      <p:ext uri="{BB962C8B-B14F-4D97-AF65-F5344CB8AC3E}">
        <p14:creationId xmlns:p14="http://schemas.microsoft.com/office/powerpoint/2010/main" val="4196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2221</Words>
  <Application>Microsoft Office PowerPoint</Application>
  <PresentationFormat>On-screen Show (16:10)</PresentationFormat>
  <Paragraphs>423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Software Engineering and Architecture</vt:lpstr>
      <vt:lpstr>Motivation</vt:lpstr>
      <vt:lpstr>A Network</vt:lpstr>
      <vt:lpstr>A Network</vt:lpstr>
      <vt:lpstr>TCP/IP</vt:lpstr>
      <vt:lpstr>TCP/IP</vt:lpstr>
      <vt:lpstr>OSI Model</vt:lpstr>
      <vt:lpstr>TCP/IP Layers</vt:lpstr>
      <vt:lpstr>Internet Protocol</vt:lpstr>
      <vt:lpstr>IPv4</vt:lpstr>
      <vt:lpstr>IP and Ports</vt:lpstr>
      <vt:lpstr>Ports</vt:lpstr>
      <vt:lpstr>Datagram</vt:lpstr>
      <vt:lpstr>Ping</vt:lpstr>
      <vt:lpstr>Uhum? </vt:lpstr>
      <vt:lpstr>DHCP</vt:lpstr>
      <vt:lpstr>Domain Name System</vt:lpstr>
      <vt:lpstr>DNS</vt:lpstr>
      <vt:lpstr>Local names</vt:lpstr>
      <vt:lpstr>Your Own DNS</vt:lpstr>
      <vt:lpstr>Local DNS</vt:lpstr>
      <vt:lpstr> Global DNS</vt:lpstr>
      <vt:lpstr> Global DNS</vt:lpstr>
      <vt:lpstr>Name Servers</vt:lpstr>
      <vt:lpstr>Create a New Name</vt:lpstr>
      <vt:lpstr>Local DNS</vt:lpstr>
      <vt:lpstr>Resolving Names</vt:lpstr>
      <vt:lpstr>Name Resolution</vt:lpstr>
      <vt:lpstr>You may trace the lookup path</vt:lpstr>
      <vt:lpstr>So…</vt:lpstr>
      <vt:lpstr>Or…</vt:lpstr>
      <vt:lpstr>Performance</vt:lpstr>
      <vt:lpstr>Time To Live</vt:lpstr>
      <vt:lpstr>Fun Services</vt:lpstr>
      <vt:lpstr>Summary</vt:lpstr>
      <vt:lpstr>TCP</vt:lpstr>
      <vt:lpstr>Actually, rather hidden</vt:lpstr>
      <vt:lpstr>Network Address Translation</vt:lpstr>
      <vt:lpstr>Segmenting Networks</vt:lpstr>
      <vt:lpstr>NAT</vt:lpstr>
      <vt:lpstr>Implications</vt:lpstr>
      <vt:lpstr>Implications</vt:lpstr>
      <vt:lpstr>So, in my VM</vt:lpstr>
      <vt:lpstr>Example</vt:lpstr>
      <vt:lpstr>And…</vt:lpstr>
      <vt:lpstr>Handy commands</vt:lpstr>
      <vt:lpstr>Some Nice Network Commands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155</cp:revision>
  <dcterms:created xsi:type="dcterms:W3CDTF">2006-08-16T00:00:00Z</dcterms:created>
  <dcterms:modified xsi:type="dcterms:W3CDTF">2023-11-08T09:07:45Z</dcterms:modified>
</cp:coreProperties>
</file>